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7"/>
  </p:notesMasterIdLst>
  <p:handoutMasterIdLst>
    <p:handoutMasterId r:id="rId18"/>
  </p:handoutMasterIdLst>
  <p:sldIdLst>
    <p:sldId id="264" r:id="rId2"/>
    <p:sldId id="266" r:id="rId3"/>
    <p:sldId id="284" r:id="rId4"/>
    <p:sldId id="285" r:id="rId5"/>
    <p:sldId id="286" r:id="rId6"/>
    <p:sldId id="287" r:id="rId7"/>
    <p:sldId id="288" r:id="rId8"/>
    <p:sldId id="265" r:id="rId9"/>
    <p:sldId id="271" r:id="rId10"/>
    <p:sldId id="272" r:id="rId11"/>
    <p:sldId id="278" r:id="rId12"/>
    <p:sldId id="279" r:id="rId13"/>
    <p:sldId id="280" r:id="rId14"/>
    <p:sldId id="289" r:id="rId15"/>
    <p:sldId id="276" r:id="rId16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33CC"/>
    <a:srgbClr val="CC9900"/>
    <a:srgbClr val="CC3300"/>
    <a:srgbClr val="E2C2C3"/>
    <a:srgbClr val="EDB7C4"/>
    <a:srgbClr val="996633"/>
    <a:srgbClr val="9A7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63" autoAdjust="0"/>
    <p:restoredTop sz="94434" autoAdjust="0"/>
  </p:normalViewPr>
  <p:slideViewPr>
    <p:cSldViewPr>
      <p:cViewPr varScale="1">
        <p:scale>
          <a:sx n="74" d="100"/>
          <a:sy n="74" d="100"/>
        </p:scale>
        <p:origin x="360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14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978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B91E12-8656-4B6A-947D-705197C708A0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9B87FA-134E-46CB-BC86-18F7289B9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2661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E276CC-7CDC-4C9D-9E05-FA3545DD2FE4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50A21E-814A-40C1-9B96-B908D7F35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759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fld id="{E97578BF-BA1F-4030-90CD-4758BD9EBFD9}" type="slidenum">
              <a:rPr lang="en-US" smtClean="0"/>
              <a:t>1</a:t>
            </a:fld>
            <a:fld id="{474A3E71-984F-45CC-A8CA-6694AA3587C0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0A21E-814A-40C1-9B96-B908D7F35D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58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0A21E-814A-40C1-9B96-B908D7F35D3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716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0A21E-814A-40C1-9B96-B908D7F35D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159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0A21E-814A-40C1-9B96-B908D7F35D3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44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0A21E-814A-40C1-9B96-B908D7F35D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404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5EAB53-327E-4220-A7C8-79A6407182B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1298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A5476-CA43-47FE-BA67-73FA2851AFC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0250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DC5CE5-D93D-42E1-A365-D1BB034BB8A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1117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F63AB-74FF-4D4D-9C96-7E67E70BF8F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2537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88ED3-DC84-4DB0-B233-29AE8689A18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2701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9D017-4D2B-4917-98EC-EFDC1350D1A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0166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7F60C-663B-45B5-8BAA-0CD5F56CC8F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23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BD403-5F74-427A-8423-78614D45D9C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2359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45B6F-8FF7-4085-BE97-4B03885D15A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597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644C7-8C57-4BC2-BD31-5EE7CB8540F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5013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4E658-6E24-430E-B2BE-9BADE501346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1879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en-US" smtClean="0"/>
              <a:t>5/30/2021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en-US" smtClean="0"/>
              <a:t>Slide 1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FFC55-A7E0-43C6-B48A-D297196E04B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541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3.mp4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3.mp4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media" Target="../media/media5.mp4"/><Relationship Id="rId7" Type="http://schemas.openxmlformats.org/officeDocument/2006/relationships/image" Target="../media/image19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5.mp4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2010987" y="152400"/>
            <a:ext cx="8486180" cy="1919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71834" tIns="35918" rIns="71834" bIns="35918">
            <a:spAutoFit/>
          </a:bodyPr>
          <a:lstStyle>
            <a:lvl1pPr defTabSz="9588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477838" defTabSz="9588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958850" defTabSz="9588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436688" defTabSz="9588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16113" defTabSz="9588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373313" defTabSz="9588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30513" defTabSz="9588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287713" defTabSz="9588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44913" defTabSz="9588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0" hangingPunct="0">
              <a:lnSpc>
                <a:spcPct val="150000"/>
              </a:lnSpc>
              <a:spcBef>
                <a:spcPct val="50000"/>
              </a:spcBef>
            </a:pPr>
            <a:r>
              <a:rPr lang="en-US" b="1" dirty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TRƯỜNG ĐẠI HỌC CẦN THƠ</a:t>
            </a:r>
            <a:r>
              <a:rPr lang="en-US" dirty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/>
            </a:r>
            <a:br>
              <a:rPr lang="en-US" dirty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KHOA CÔNG NGHỆ THÔNG TIN &amp; TRUYỀN </a:t>
            </a:r>
            <a:r>
              <a:rPr lang="en-US" b="1" dirty="0" smtClean="0">
                <a:solidFill>
                  <a:srgbClr val="00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THÔNG</a:t>
            </a:r>
            <a:endParaRPr lang="en-US" sz="3600" b="1" dirty="0">
              <a:solidFill>
                <a:srgbClr val="00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Times New Roman" panose="02020603050405020304" pitchFamily="18" charset="0"/>
            </a:endParaRPr>
          </a:p>
          <a:p>
            <a:pPr algn="ctr" eaLnBrk="0" hangingPunct="0">
              <a:spcBef>
                <a:spcPct val="50000"/>
              </a:spcBef>
            </a:pPr>
            <a:r>
              <a:rPr lang="en-US" sz="3200" b="1" dirty="0">
                <a:solidFill>
                  <a:srgbClr val="CC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HỌC PHẦN LẬP TRÌNH CĂN BẢN A</a:t>
            </a:r>
          </a:p>
        </p:txBody>
      </p:sp>
      <p:sp>
        <p:nvSpPr>
          <p:cNvPr id="2054" name="Rectangle 6"/>
          <p:cNvSpPr>
            <a:spLocks noChangeArrowheads="1"/>
          </p:cNvSpPr>
          <p:nvPr/>
        </p:nvSpPr>
        <p:spPr bwMode="auto">
          <a:xfrm>
            <a:off x="1382955" y="2345932"/>
            <a:ext cx="974224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3600" b="1">
                <a:solidFill>
                  <a:srgbClr val="996633"/>
                </a:solidFill>
                <a:latin typeface="Arial" panose="020B0604020202020204" pitchFamily="34" charset="0"/>
              </a:defRPr>
            </a:lvl1pPr>
            <a:lvl2pPr>
              <a:defRPr sz="3600" b="1">
                <a:solidFill>
                  <a:srgbClr val="996633"/>
                </a:solidFill>
                <a:latin typeface="Arial" panose="020B0604020202020204" pitchFamily="34" charset="0"/>
              </a:defRPr>
            </a:lvl2pPr>
            <a:lvl3pPr>
              <a:defRPr sz="3600" b="1">
                <a:solidFill>
                  <a:srgbClr val="996633"/>
                </a:solidFill>
                <a:latin typeface="Arial" panose="020B0604020202020204" pitchFamily="34" charset="0"/>
              </a:defRPr>
            </a:lvl3pPr>
            <a:lvl4pPr>
              <a:defRPr sz="3600" b="1">
                <a:solidFill>
                  <a:srgbClr val="996633"/>
                </a:solidFill>
                <a:latin typeface="Arial" panose="020B0604020202020204" pitchFamily="34" charset="0"/>
              </a:defRPr>
            </a:lvl4pPr>
            <a:lvl5pPr>
              <a:defRPr sz="3600" b="1">
                <a:solidFill>
                  <a:srgbClr val="996633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996633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996633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996633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996633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sz="8800" dirty="0">
                <a:ln w="6350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glow rad="101600">
                    <a:srgbClr val="FFFF00">
                      <a:alpha val="60000"/>
                    </a:srgbClr>
                  </a:glow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BÁO CÁO </a:t>
            </a:r>
            <a:r>
              <a:rPr lang="en-US" sz="8800" dirty="0" smtClean="0">
                <a:ln w="6350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glow rad="101600">
                    <a:srgbClr val="FFFF00">
                      <a:alpha val="60000"/>
                    </a:srgbClr>
                  </a:glow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GAME </a:t>
            </a:r>
          </a:p>
          <a:p>
            <a:pPr algn="ctr"/>
            <a:r>
              <a:rPr lang="en-US" sz="8800" dirty="0" smtClean="0">
                <a:ln w="6350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glow rad="101600">
                    <a:srgbClr val="FFFF00">
                      <a:alpha val="60000"/>
                    </a:srgbClr>
                  </a:glow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N-PUZZLE</a:t>
            </a:r>
            <a:endParaRPr lang="en-US" sz="8800" dirty="0">
              <a:ln w="6350">
                <a:solidFill>
                  <a:srgbClr val="FFFF00"/>
                </a:solidFill>
              </a:ln>
              <a:solidFill>
                <a:srgbClr val="FF0000"/>
              </a:solidFill>
              <a:effectLst>
                <a:glow rad="101600">
                  <a:srgbClr val="FFFF00">
                    <a:alpha val="60000"/>
                  </a:srgbClr>
                </a:glow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880540" y="5295900"/>
            <a:ext cx="6771458" cy="800100"/>
          </a:xfrm>
        </p:spPr>
        <p:txBody>
          <a:bodyPr>
            <a:noAutofit/>
          </a:bodyPr>
          <a:lstStyle/>
          <a:p>
            <a:pPr>
              <a:tabLst>
                <a:tab pos="2014538" algn="r"/>
                <a:tab pos="2271713" algn="l"/>
              </a:tabLst>
            </a:pPr>
            <a:r>
              <a:rPr lang="en-US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b="1" dirty="0" err="1" smtClean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b="1" dirty="0" smtClean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 smtClean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b="1" dirty="0" smtClean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sz="2800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Nguyễn </a:t>
            </a:r>
            <a:r>
              <a:rPr lang="en-US" sz="2800" b="1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Vạn</a:t>
            </a:r>
            <a:r>
              <a:rPr lang="en-US" sz="2800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Phát </a:t>
            </a:r>
          </a:p>
          <a:p>
            <a:pPr>
              <a:tabLst>
                <a:tab pos="2014538" algn="r"/>
                <a:tab pos="2271713" algn="l"/>
              </a:tabLst>
            </a:pPr>
            <a:r>
              <a:rPr lang="en-US" sz="2800" b="1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MSSV: B2007256</a:t>
            </a:r>
          </a:p>
        </p:txBody>
      </p:sp>
      <p:sp>
        <p:nvSpPr>
          <p:cNvPr id="13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fld id="{A15EAB53-327E-4220-A7C8-79A6407182B7}" type="slidenum">
              <a:rPr lang="en-US" altLang="en-US" sz="2000" b="1" i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en-US" altLang="en-US" sz="2000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3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fld id="{A15EAB53-327E-4220-A7C8-79A6407182B7}" type="slidenum">
              <a:rPr lang="en-US" altLang="en-US" sz="2000" b="1" i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10</a:t>
            </a:fld>
            <a:endParaRPr lang="en-US" altLang="en-US" sz="2000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3680185" y="1468077"/>
            <a:ext cx="555347" cy="328460"/>
            <a:chOff x="1633371" y="2854682"/>
            <a:chExt cx="263306" cy="328460"/>
          </a:xfrm>
          <a:solidFill>
            <a:srgbClr val="00B0F0"/>
          </a:solidFill>
        </p:grpSpPr>
        <p:sp>
          <p:nvSpPr>
            <p:cNvPr id="81" name="Right Arrow 80"/>
            <p:cNvSpPr/>
            <p:nvPr/>
          </p:nvSpPr>
          <p:spPr>
            <a:xfrm>
              <a:off x="1633371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2" name="Right Arrow 7"/>
            <p:cNvSpPr/>
            <p:nvPr/>
          </p:nvSpPr>
          <p:spPr>
            <a:xfrm>
              <a:off x="1633371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grpSp>
        <p:nvGrpSpPr>
          <p:cNvPr id="51" name="Group 50"/>
          <p:cNvGrpSpPr/>
          <p:nvPr/>
        </p:nvGrpSpPr>
        <p:grpSpPr>
          <a:xfrm flipH="1">
            <a:off x="3678897" y="5093570"/>
            <a:ext cx="555347" cy="328460"/>
            <a:chOff x="3752631" y="2854682"/>
            <a:chExt cx="263306" cy="328460"/>
          </a:xfrm>
          <a:solidFill>
            <a:srgbClr val="00B0F0"/>
          </a:solidFill>
        </p:grpSpPr>
        <p:sp>
          <p:nvSpPr>
            <p:cNvPr id="77" name="Right Arrow 76"/>
            <p:cNvSpPr/>
            <p:nvPr/>
          </p:nvSpPr>
          <p:spPr>
            <a:xfrm>
              <a:off x="3752631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8" name="Right Arrow 12"/>
            <p:cNvSpPr/>
            <p:nvPr/>
          </p:nvSpPr>
          <p:spPr>
            <a:xfrm>
              <a:off x="3752631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sp>
        <p:nvSpPr>
          <p:cNvPr id="52" name="Rectangle 51"/>
          <p:cNvSpPr/>
          <p:nvPr/>
        </p:nvSpPr>
        <p:spPr>
          <a:xfrm>
            <a:off x="8585028" y="0"/>
            <a:ext cx="3606972" cy="3200400"/>
          </a:xfrm>
          <a:prstGeom prst="rect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54" name="Group 53"/>
          <p:cNvGrpSpPr/>
          <p:nvPr/>
        </p:nvGrpSpPr>
        <p:grpSpPr>
          <a:xfrm rot="5400000">
            <a:off x="10146115" y="3167550"/>
            <a:ext cx="449872" cy="539959"/>
            <a:chOff x="5871890" y="2854682"/>
            <a:chExt cx="263306" cy="328460"/>
          </a:xfrm>
          <a:solidFill>
            <a:srgbClr val="00B0F0"/>
          </a:solidFill>
        </p:grpSpPr>
        <p:sp>
          <p:nvSpPr>
            <p:cNvPr id="73" name="Right Arrow 72"/>
            <p:cNvSpPr/>
            <p:nvPr/>
          </p:nvSpPr>
          <p:spPr>
            <a:xfrm>
              <a:off x="5871890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4" name="Right Arrow 17"/>
            <p:cNvSpPr/>
            <p:nvPr/>
          </p:nvSpPr>
          <p:spPr>
            <a:xfrm>
              <a:off x="5871890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7971378" y="1455885"/>
            <a:ext cx="555347" cy="328460"/>
            <a:chOff x="7991150" y="2854682"/>
            <a:chExt cx="263306" cy="328460"/>
          </a:xfrm>
          <a:solidFill>
            <a:srgbClr val="00B0F0"/>
          </a:solidFill>
        </p:grpSpPr>
        <p:sp>
          <p:nvSpPr>
            <p:cNvPr id="69" name="Right Arrow 68"/>
            <p:cNvSpPr/>
            <p:nvPr/>
          </p:nvSpPr>
          <p:spPr>
            <a:xfrm>
              <a:off x="7991150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0" name="Right Arrow 22"/>
            <p:cNvSpPr/>
            <p:nvPr/>
          </p:nvSpPr>
          <p:spPr>
            <a:xfrm>
              <a:off x="7991150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sp>
        <p:nvSpPr>
          <p:cNvPr id="86" name="Rectangle 85"/>
          <p:cNvSpPr/>
          <p:nvPr/>
        </p:nvSpPr>
        <p:spPr>
          <a:xfrm>
            <a:off x="4292514" y="0"/>
            <a:ext cx="3606972" cy="3200400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60" name="Group 59"/>
          <p:cNvGrpSpPr/>
          <p:nvPr/>
        </p:nvGrpSpPr>
        <p:grpSpPr>
          <a:xfrm flipH="1" flipV="1">
            <a:off x="7959184" y="5081378"/>
            <a:ext cx="555347" cy="328460"/>
            <a:chOff x="10110409" y="2854682"/>
            <a:chExt cx="263306" cy="328460"/>
          </a:xfrm>
          <a:solidFill>
            <a:srgbClr val="00B0F0"/>
          </a:solidFill>
        </p:grpSpPr>
        <p:sp>
          <p:nvSpPr>
            <p:cNvPr id="65" name="Right Arrow 64"/>
            <p:cNvSpPr/>
            <p:nvPr/>
          </p:nvSpPr>
          <p:spPr>
            <a:xfrm>
              <a:off x="10110409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6" name="Right Arrow 27"/>
            <p:cNvSpPr/>
            <p:nvPr/>
          </p:nvSpPr>
          <p:spPr>
            <a:xfrm>
              <a:off x="10110409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sp>
        <p:nvSpPr>
          <p:cNvPr id="85" name="Rectangle 84"/>
          <p:cNvSpPr/>
          <p:nvPr/>
        </p:nvSpPr>
        <p:spPr>
          <a:xfrm>
            <a:off x="0" y="0"/>
            <a:ext cx="3606972" cy="3200400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8" name="Rectangle 87"/>
          <p:cNvSpPr/>
          <p:nvPr/>
        </p:nvSpPr>
        <p:spPr>
          <a:xfrm>
            <a:off x="4292514" y="3657600"/>
            <a:ext cx="3606972" cy="3200400"/>
          </a:xfrm>
          <a:prstGeom prst="rect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9" name="Rectangle 88"/>
          <p:cNvSpPr/>
          <p:nvPr/>
        </p:nvSpPr>
        <p:spPr>
          <a:xfrm>
            <a:off x="0" y="3657600"/>
            <a:ext cx="3606972" cy="3200400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7" name="Rectangle 86"/>
          <p:cNvSpPr/>
          <p:nvPr/>
        </p:nvSpPr>
        <p:spPr>
          <a:xfrm>
            <a:off x="8585028" y="3657600"/>
            <a:ext cx="3606972" cy="3200400"/>
          </a:xfrm>
          <a:prstGeom prst="rect">
            <a:avLst/>
          </a:prstGeom>
          <a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83129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1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0" dur="1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8" dur="1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6" dur="1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1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1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0"/>
            <a:ext cx="2743200" cy="276076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42" y="1429512"/>
            <a:ext cx="2743200" cy="2761488"/>
          </a:xfrm>
          <a:prstGeom prst="rect">
            <a:avLst/>
          </a:prstGeom>
        </p:spPr>
      </p:pic>
      <p:cxnSp>
        <p:nvCxnSpPr>
          <p:cNvPr id="17" name="Elbow Connector 16"/>
          <p:cNvCxnSpPr/>
          <p:nvPr/>
        </p:nvCxnSpPr>
        <p:spPr>
          <a:xfrm rot="5400000" flipH="1" flipV="1">
            <a:off x="5143500" y="1181100"/>
            <a:ext cx="1371600" cy="1143000"/>
          </a:xfrm>
          <a:prstGeom prst="bentConnector3">
            <a:avLst>
              <a:gd name="adj1" fmla="val -847"/>
            </a:avLst>
          </a:prstGeom>
          <a:ln w="857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1793" y="1403682"/>
            <a:ext cx="2768865" cy="2786591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>
            <a:off x="9144000" y="3886200"/>
            <a:ext cx="914400" cy="0"/>
          </a:xfrm>
          <a:prstGeom prst="straightConnector1">
            <a:avLst/>
          </a:prstGeom>
          <a:ln w="85725" cmpd="sng">
            <a:solidFill>
              <a:srgbClr val="0070C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9958593" y="3182112"/>
            <a:ext cx="1219200" cy="0"/>
          </a:xfrm>
          <a:prstGeom prst="straightConnector1">
            <a:avLst/>
          </a:prstGeom>
          <a:ln w="85725" cmpd="sng">
            <a:solidFill>
              <a:srgbClr val="0070C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25482" y="3048000"/>
            <a:ext cx="3741037" cy="37338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 rot="20771113">
            <a:off x="3550682" y="1245607"/>
            <a:ext cx="914400" cy="453957"/>
            <a:chOff x="1633371" y="2854682"/>
            <a:chExt cx="263306" cy="328460"/>
          </a:xfrm>
          <a:solidFill>
            <a:srgbClr val="00B0F0"/>
          </a:solidFill>
        </p:grpSpPr>
        <p:sp>
          <p:nvSpPr>
            <p:cNvPr id="10" name="Right Arrow 9"/>
            <p:cNvSpPr/>
            <p:nvPr/>
          </p:nvSpPr>
          <p:spPr>
            <a:xfrm>
              <a:off x="1633371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ight Arrow 7"/>
            <p:cNvSpPr/>
            <p:nvPr/>
          </p:nvSpPr>
          <p:spPr>
            <a:xfrm>
              <a:off x="1633371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grpSp>
        <p:nvGrpSpPr>
          <p:cNvPr id="12" name="Group 11"/>
          <p:cNvGrpSpPr/>
          <p:nvPr/>
        </p:nvGrpSpPr>
        <p:grpSpPr>
          <a:xfrm rot="901496">
            <a:off x="7736145" y="1253765"/>
            <a:ext cx="914400" cy="453957"/>
            <a:chOff x="1633371" y="2854682"/>
            <a:chExt cx="263306" cy="328460"/>
          </a:xfrm>
          <a:solidFill>
            <a:srgbClr val="00B0F0"/>
          </a:solidFill>
        </p:grpSpPr>
        <p:sp>
          <p:nvSpPr>
            <p:cNvPr id="13" name="Right Arrow 12"/>
            <p:cNvSpPr/>
            <p:nvPr/>
          </p:nvSpPr>
          <p:spPr>
            <a:xfrm>
              <a:off x="1633371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ight Arrow 7"/>
            <p:cNvSpPr/>
            <p:nvPr/>
          </p:nvSpPr>
          <p:spPr>
            <a:xfrm>
              <a:off x="1633371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sp>
        <p:nvSpPr>
          <p:cNvPr id="23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fld id="{A15EAB53-327E-4220-A7C8-79A6407182B7}" type="slidenum">
              <a:rPr lang="en-US" altLang="en-US" sz="2000" b="1" i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11</a:t>
            </a:fld>
            <a:endParaRPr lang="en-US" altLang="en-US" sz="2000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02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7034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7" repeatCount="indefinite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0 (online-video-cutter.com)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38160" y="0"/>
            <a:ext cx="3201240" cy="3277875"/>
          </a:xfrm>
          <a:prstGeom prst="rect">
            <a:avLst/>
          </a:prstGeom>
        </p:spPr>
      </p:pic>
      <p:pic>
        <p:nvPicPr>
          <p:cNvPr id="3" name="11 (online-video-cutter.com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267433" y="3626946"/>
            <a:ext cx="3171967" cy="32310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0"/>
            <a:ext cx="3226416" cy="32305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3615060"/>
            <a:ext cx="3226416" cy="324294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5653436" y="5009551"/>
            <a:ext cx="914400" cy="453957"/>
            <a:chOff x="1633371" y="2854682"/>
            <a:chExt cx="263306" cy="328460"/>
          </a:xfrm>
          <a:solidFill>
            <a:srgbClr val="00B0F0"/>
          </a:solidFill>
        </p:grpSpPr>
        <p:sp>
          <p:nvSpPr>
            <p:cNvPr id="11" name="Right Arrow 10"/>
            <p:cNvSpPr/>
            <p:nvPr/>
          </p:nvSpPr>
          <p:spPr>
            <a:xfrm>
              <a:off x="1633371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ight Arrow 7"/>
            <p:cNvSpPr/>
            <p:nvPr/>
          </p:nvSpPr>
          <p:spPr>
            <a:xfrm>
              <a:off x="1633371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638800" y="1411958"/>
            <a:ext cx="914400" cy="453957"/>
            <a:chOff x="1633371" y="2854682"/>
            <a:chExt cx="263306" cy="328460"/>
          </a:xfrm>
          <a:solidFill>
            <a:srgbClr val="00B0F0"/>
          </a:solidFill>
        </p:grpSpPr>
        <p:sp>
          <p:nvSpPr>
            <p:cNvPr id="14" name="Right Arrow 13"/>
            <p:cNvSpPr/>
            <p:nvPr/>
          </p:nvSpPr>
          <p:spPr>
            <a:xfrm>
              <a:off x="1633371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ight Arrow 7"/>
            <p:cNvSpPr/>
            <p:nvPr/>
          </p:nvSpPr>
          <p:spPr>
            <a:xfrm>
              <a:off x="1633371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sp>
        <p:nvSpPr>
          <p:cNvPr id="19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fld id="{A15EAB53-327E-4220-A7C8-79A6407182B7}" type="slidenum">
              <a:rPr lang="en-US" altLang="en-US" sz="2000" b="1" i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12</a:t>
            </a:fld>
            <a:endParaRPr lang="en-US" altLang="en-US" sz="2000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663698" y="304800"/>
            <a:ext cx="0" cy="939666"/>
          </a:xfrm>
          <a:prstGeom prst="straightConnector1">
            <a:avLst/>
          </a:prstGeom>
          <a:ln w="85725" cmpd="sng">
            <a:solidFill>
              <a:srgbClr val="0070C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2940804" y="5463508"/>
            <a:ext cx="0" cy="939666"/>
          </a:xfrm>
          <a:prstGeom prst="straightConnector1">
            <a:avLst/>
          </a:prstGeom>
          <a:ln w="85725" cmpd="sng">
            <a:solidFill>
              <a:srgbClr val="0070C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65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00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4" dur="112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5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3607032"/>
            <a:ext cx="3250968" cy="32509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0"/>
            <a:ext cx="3250968" cy="3292594"/>
          </a:xfrm>
          <a:prstGeom prst="rect">
            <a:avLst/>
          </a:prstGeom>
        </p:spPr>
      </p:pic>
      <p:pic>
        <p:nvPicPr>
          <p:cNvPr id="6" name="12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120510" y="0"/>
            <a:ext cx="3242690" cy="3250968"/>
          </a:xfrm>
          <a:prstGeom prst="rect">
            <a:avLst/>
          </a:prstGeom>
        </p:spPr>
      </p:pic>
      <p:pic>
        <p:nvPicPr>
          <p:cNvPr id="7" name="13 (online-video-cutter.com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117098" y="3554906"/>
            <a:ext cx="3242690" cy="3303094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5653436" y="5009551"/>
            <a:ext cx="914400" cy="453957"/>
            <a:chOff x="1633371" y="2854682"/>
            <a:chExt cx="263306" cy="328460"/>
          </a:xfrm>
          <a:solidFill>
            <a:srgbClr val="00B0F0"/>
          </a:solidFill>
        </p:grpSpPr>
        <p:sp>
          <p:nvSpPr>
            <p:cNvPr id="15" name="Right Arrow 14"/>
            <p:cNvSpPr/>
            <p:nvPr/>
          </p:nvSpPr>
          <p:spPr>
            <a:xfrm>
              <a:off x="1633371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ight Arrow 7"/>
            <p:cNvSpPr/>
            <p:nvPr/>
          </p:nvSpPr>
          <p:spPr>
            <a:xfrm>
              <a:off x="1633371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638800" y="1411958"/>
            <a:ext cx="914400" cy="453957"/>
            <a:chOff x="1633371" y="2854682"/>
            <a:chExt cx="263306" cy="328460"/>
          </a:xfrm>
          <a:solidFill>
            <a:srgbClr val="00B0F0"/>
          </a:solidFill>
        </p:grpSpPr>
        <p:sp>
          <p:nvSpPr>
            <p:cNvPr id="18" name="Right Arrow 17"/>
            <p:cNvSpPr/>
            <p:nvPr/>
          </p:nvSpPr>
          <p:spPr>
            <a:xfrm>
              <a:off x="1633371" y="2854682"/>
              <a:ext cx="263306" cy="328460"/>
            </a:xfrm>
            <a:prstGeom prst="rightArrow">
              <a:avLst>
                <a:gd name="adj1" fmla="val 60000"/>
                <a:gd name="adj2" fmla="val 50000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ight Arrow 7"/>
            <p:cNvSpPr/>
            <p:nvPr/>
          </p:nvSpPr>
          <p:spPr>
            <a:xfrm>
              <a:off x="1633371" y="2920374"/>
              <a:ext cx="184314" cy="19707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kern="1200"/>
            </a:p>
          </p:txBody>
        </p:sp>
      </p:grpSp>
      <p:sp>
        <p:nvSpPr>
          <p:cNvPr id="21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fld id="{A15EAB53-327E-4220-A7C8-79A6407182B7}" type="slidenum">
              <a:rPr lang="en-US" altLang="en-US" sz="2000" b="1" i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13</a:t>
            </a:fld>
            <a:endParaRPr lang="en-US" altLang="en-US" sz="2000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2844684" y="1981200"/>
            <a:ext cx="965316" cy="789644"/>
          </a:xfrm>
          <a:prstGeom prst="straightConnector1">
            <a:avLst/>
          </a:prstGeom>
          <a:ln w="85725" cmpd="sng">
            <a:solidFill>
              <a:srgbClr val="0070C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2971800" y="5642020"/>
            <a:ext cx="1727316" cy="838200"/>
          </a:xfrm>
          <a:prstGeom prst="straightConnector1">
            <a:avLst/>
          </a:prstGeom>
          <a:ln w="85725" cmpd="sng">
            <a:solidFill>
              <a:srgbClr val="0070C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242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05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4" dur="257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7"/>
            <a:ext cx="105156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 ĐIỂM VÀ NHƯỢC ĐIỂM</a:t>
            </a:r>
            <a:endParaRPr lang="en-US" sz="4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799" y="1681163"/>
            <a:ext cx="5157787" cy="823912"/>
          </a:xfrm>
        </p:spPr>
        <p:txBody>
          <a:bodyPr/>
          <a:lstStyle/>
          <a:p>
            <a:pPr algn="ctr"/>
            <a:r>
              <a:rPr lang="vi-VN" sz="3200" dirty="0" smtClean="0">
                <a:solidFill>
                  <a:srgbClr val="0033CC"/>
                </a:solidFill>
              </a:rPr>
              <a:t>Ư</a:t>
            </a:r>
            <a:r>
              <a:rPr lang="en-US" sz="3200" dirty="0" smtClean="0">
                <a:solidFill>
                  <a:srgbClr val="0033CC"/>
                </a:solidFill>
              </a:rPr>
              <a:t>u điểm</a:t>
            </a:r>
            <a:endParaRPr lang="en-US" sz="3200" dirty="0">
              <a:solidFill>
                <a:srgbClr val="0033CC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00" y="2505075"/>
            <a:ext cx="5638800" cy="368458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b="1" dirty="0" smtClean="0"/>
              <a:t>Game có các </a:t>
            </a:r>
            <a:r>
              <a:rPr lang="en-US" b="1" smtClean="0"/>
              <a:t>giao diện lựa chọn</a:t>
            </a:r>
            <a:endParaRPr lang="en-US" b="1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smtClean="0"/>
              <a:t>Có tính năng giải tự động, lưu bản đồ, lưu thành tích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smtClean="0"/>
              <a:t>Linh hoạt trong việc can giữa màn hình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smtClean="0"/>
              <a:t>Có hiển thị thời gian chơi và dừng trò chơi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smtClean="0"/>
              <a:t>Có 2 chế độ chơi</a:t>
            </a:r>
            <a:endParaRPr lang="en-US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9212" y="1681163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rgbClr val="0033CC"/>
                </a:solidFill>
              </a:rPr>
              <a:t>Nhược điểm</a:t>
            </a:r>
            <a:endParaRPr lang="en-US" sz="3200" dirty="0">
              <a:solidFill>
                <a:srgbClr val="0033CC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75412" y="2716212"/>
            <a:ext cx="5792788" cy="3684588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b="1" dirty="0" smtClean="0"/>
              <a:t>Giao diện còn đơn giản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 smtClean="0"/>
              <a:t>Lạm dụng vùng nhớ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 smtClean="0"/>
              <a:t>Thuật toán còn phức tạp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 smtClean="0"/>
              <a:t>Chưa tối ưu thời gian giải tự động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 smtClean="0"/>
              <a:t>Không thể tạm dừng khi đang giải tự động</a:t>
            </a:r>
            <a:endParaRPr lang="en-US" b="1" dirty="0"/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fld id="{A15EAB53-327E-4220-A7C8-79A6407182B7}" type="slidenum">
              <a:rPr lang="en-US" altLang="en-US" sz="2000" b="1" i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14</a:t>
            </a:fld>
            <a:endParaRPr lang="en-US" altLang="en-US" sz="2000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492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0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000"/>
                            </p:stCondLst>
                            <p:childTnLst>
                              <p:par>
                                <p:cTn id="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  <p:bldP spid="5" grpId="0" build="p"/>
      <p:bldP spid="6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66219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13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GAME</a:t>
            </a:r>
            <a:endParaRPr lang="en-US" sz="13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fld id="{A15EAB53-327E-4220-A7C8-79A6407182B7}" type="slidenum">
              <a:rPr lang="en-US" altLang="en-US" sz="2000" b="1" i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15</a:t>
            </a:fld>
            <a:endParaRPr lang="en-US" altLang="en-US" sz="2000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5400" b="1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THIỆU</a:t>
            </a:r>
            <a:endParaRPr lang="en-US" sz="54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1752600"/>
            <a:ext cx="7010400" cy="48037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vi-VN" sz="3200" b="1" dirty="0">
                <a:latin typeface="+mj-lt"/>
              </a:rPr>
              <a:t>Bài toán n-puzzle, hay với các tên gọi khác như "Gem puzzle" nằm trong nhóm các bài toán puzzle (xếp hình, đẩy hộp đại loại).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sz="3200" b="1" dirty="0">
                <a:latin typeface="+mj-lt"/>
              </a:rPr>
              <a:t>Trò chơi này gồm một bảng có n - 1 ô vuông (phổ biến n = 8, 15, 24, ...) tức là sẽ có một ô trống trong bảng.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sz="3200" b="1" dirty="0">
                <a:latin typeface="+mj-lt"/>
              </a:rPr>
              <a:t>Các ô liền kề ô trống có để di chuyển đến ô trống này</a:t>
            </a:r>
            <a:r>
              <a:rPr lang="vi-VN" sz="3200" b="1" dirty="0" smtClean="0">
                <a:latin typeface="+mj-lt"/>
              </a:rPr>
              <a:t>.</a:t>
            </a:r>
            <a:endParaRPr lang="vi-VN" sz="3200" b="1" dirty="0">
              <a:latin typeface="+mj-lt"/>
            </a:endParaRPr>
          </a:p>
        </p:txBody>
      </p:sp>
      <p:pic>
        <p:nvPicPr>
          <p:cNvPr id="1027" name="Picture 3" descr="15 puzzle - Wikipe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1905000"/>
            <a:ext cx="434340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en-US" altLang="en-US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5427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22860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b="1" i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 h</a:t>
            </a:r>
            <a:r>
              <a:rPr lang="vi-VN" sz="6000" b="1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àm cơ bản </a:t>
            </a:r>
            <a:endParaRPr lang="en-US" sz="60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81100" y="1600200"/>
            <a:ext cx="9829800" cy="51054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textcolor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ForgC)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gotoxy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x, int 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getConsoleSize_Cols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getConsoleSize_Rows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int_str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(char *s, int 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set_console_size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col, int line)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cmp_arr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a[][MAX_N], int b[][MAX_N])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copy_arr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arr_copy[][MAX_N], int arr[][MAX_N])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copy_thongtin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(thongtin * a, thongtin b)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chuyen_toado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* x, int * y) // HEIGHT = 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hoanvi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* a, int * b</a:t>
            </a: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en-US" altLang="en-US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517999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267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6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 hàm hiển thị giao diện</a:t>
            </a:r>
            <a:br>
              <a:rPr lang="en-US" sz="6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60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90600"/>
            <a:ext cx="11430000" cy="48085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print_text_in_coord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y, int x, const char text[]) // y == -1 || x == -1 </a:t>
            </a:r>
            <a:r>
              <a:rPr lang="en-US" sz="2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--&gt; 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align </a:t>
            </a:r>
            <a:r>
              <a:rPr lang="en-US" sz="2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center y || x</a:t>
            </a:r>
            <a:endParaRPr lang="en-US" sz="2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print_char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(char kitu, int soluong)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print_menu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key, const char menu[][35], int menu_size)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menu_process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(const char menu[][35], int menu_size) // return key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game_mode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play_again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play_with_newMap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readMap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print_border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startY, int startX, int row, int col, int width) // height = 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loading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print_number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value, int x, int y, int color)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print_arr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arr[][MAX_N], int status)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print_map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1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option</a:t>
            </a:r>
            <a:r>
              <a:rPr lang="en-US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en-US" altLang="en-US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4463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>
          <a:xfrm>
            <a:off x="0" y="457200"/>
            <a:ext cx="5334000" cy="823912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vi-VN" sz="4200" i="1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Các hàm xử lí khi chơi</a:t>
            </a:r>
          </a:p>
          <a:p>
            <a:pPr algn="ctr">
              <a:spcBef>
                <a:spcPct val="0"/>
              </a:spcBef>
            </a:pPr>
            <a:endParaRPr lang="en-US" sz="4200" i="1" dirty="0">
              <a:solidFill>
                <a:srgbClr val="FF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half" idx="2"/>
          </p:nvPr>
        </p:nvSpPr>
        <p:spPr>
          <a:xfrm>
            <a:off x="0" y="1088716"/>
            <a:ext cx="6172200" cy="5464484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vi-VN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ktra_map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create_map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mode)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tinhtien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moveX, int moveY, int dodoi)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enterClick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ktra_ketthuc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pause_game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event_changeConsoleSize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play_game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vi-VN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dichuyen_huong</a:t>
            </a:r>
            <a:r>
              <a:rPr lang="vi-V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map[][MAX_N], int *y, int *x, int status)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3"/>
          </p:nvPr>
        </p:nvSpPr>
        <p:spPr>
          <a:xfrm>
            <a:off x="6165376" y="545021"/>
            <a:ext cx="6019800" cy="648269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sz="4200" i="1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Các hàm thao tác với file</a:t>
            </a:r>
          </a:p>
          <a:p>
            <a:pPr algn="ctr">
              <a:spcBef>
                <a:spcPct val="0"/>
              </a:spcBef>
            </a:pPr>
            <a:endParaRPr lang="en-US" sz="4200" i="1" dirty="0">
              <a:solidFill>
                <a:srgbClr val="FF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4"/>
          </p:nvPr>
        </p:nvSpPr>
        <p:spPr>
          <a:xfrm>
            <a:off x="6172200" y="1597664"/>
            <a:ext cx="6019800" cy="444658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char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create_fileName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(char path[], int value) // return path+value.txt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readScore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map, int timePlay, int * bestTime) // 1 - ton tai file | 0 - khong ton tai file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write_lastMap_inFile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map[][MAX_N], int write_map, int timePlay) </a:t>
            </a:r>
            <a:endParaRPr lang="en-US" sz="2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read_lastMap_toContinue_inFile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map[][MAX_N]) </a:t>
            </a:r>
            <a:endParaRPr lang="en-US" sz="2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show_score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en-US" altLang="en-US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663021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6" grpId="0" uiExpand="1" build="p"/>
      <p:bldP spid="17" grpId="0" build="p"/>
      <p:bldP spid="18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-15240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 hàm giải tự động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0" y="1031566"/>
            <a:ext cx="12192000" cy="43513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findValue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value, int arr[][MAX_N], int *y, int *x)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findValue2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value, int map[][MAX_N], toado * start, toado * end, toado * cursor)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bfs_fromStart_toEnd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(toado start, toado end, int const_value) // di chuyen tu start den end &amp;&amp; khong di chuyen den cac gia tri &lt;= const_value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get_status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y1, int x1, int y2, int x2)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truyvet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(thongtin infor, List L) // chieu xuoi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L_status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value, int map[][MAX_N])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_0_corner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value, int map[][MAX_N])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_1_corner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value, int map[][MAX_N])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 smtClean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kepgoc</a:t>
            </a:r>
            <a:r>
              <a:rPr lang="en-US" sz="2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(int 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value, int map[][MAX_N])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cursor_kepgiua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value, int map[][MAX_N])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25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isValid</a:t>
            </a: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y, int x, int status, int exception_value)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en-US" altLang="en-US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53590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7620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 hàm giải tự động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11262"/>
            <a:ext cx="12192000" cy="43513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6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moveCursor_nearNumber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(toado start, toado end, int status) // move cursor(start.y, start.x) to NEAR end(end.y, end.x)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6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move_cursor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(toado start, toado end) // call bfs function to solve: from cursor(y, x) to end(y, x) and don't move const_value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6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solve_number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(toado start, toado end, int status) // move start(y, x) to end(y, x), step by step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6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dfs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map[][MAX_N], int last_map[][MAX_N], int dosau, int dosaugioihan)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6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ids_final_problem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 last_map[][MAX_N]) // from mapdau become last_map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6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solve_last_line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6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solve_2_lastLine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6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create_mapcuoi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600" b="1" dirty="0">
                <a:solidFill>
                  <a:srgbClr val="0000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solve_map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en-US" altLang="en-US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47940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5" name="Title 3"/>
          <p:cNvSpPr txBox="1">
            <a:spLocks/>
          </p:cNvSpPr>
          <p:nvPr/>
        </p:nvSpPr>
        <p:spPr>
          <a:xfrm>
            <a:off x="1" y="3056186"/>
            <a:ext cx="12192000" cy="745629"/>
          </a:xfrm>
          <a:prstGeom prst="rect">
            <a:avLst/>
          </a:prstGeom>
        </p:spPr>
        <p:txBody>
          <a:bodyPr vert="horz" lIns="51435" tIns="25718" rIns="51435" bIns="25718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LƯU ĐỒ TỔNG QUÁT</a:t>
            </a: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en-US" altLang="en-US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771356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25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5" dur="1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1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9788" y="30480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SOLVE GAME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>
            <a:noAutofit/>
          </a:bodyPr>
          <a:lstStyle/>
          <a:p>
            <a:pPr algn="ctr">
              <a:tabLst>
                <a:tab pos="2014538" algn="r"/>
                <a:tab pos="2271713" algn="l"/>
              </a:tabLst>
            </a:pPr>
            <a:r>
              <a:rPr lang="en-US" sz="36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TRẠNG THÁI ĐẦU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18" y="2505075"/>
            <a:ext cx="3699326" cy="3684588"/>
          </a:xfrm>
        </p:spPr>
      </p:pic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 vert="horz" lIns="91440" tIns="45720" rIns="91440" bIns="45720" rtlCol="0">
            <a:noAutofit/>
          </a:bodyPr>
          <a:lstStyle/>
          <a:p>
            <a:pPr algn="ctr">
              <a:tabLst>
                <a:tab pos="2014538" algn="r"/>
                <a:tab pos="2271713" algn="l"/>
              </a:tabLst>
            </a:pPr>
            <a:r>
              <a:rPr lang="en-US" sz="36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TRẠNG THÁI ĐÍCH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500" y="2505075"/>
            <a:ext cx="3684588" cy="3684588"/>
          </a:xfrm>
        </p:spPr>
      </p:pic>
      <p:sp>
        <p:nvSpPr>
          <p:cNvPr id="1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991600" y="6477000"/>
            <a:ext cx="2743200" cy="365125"/>
          </a:xfrm>
        </p:spPr>
        <p:txBody>
          <a:bodyPr/>
          <a:lstStyle/>
          <a:p>
            <a:r>
              <a:rPr lang="en-US" altLang="en-US" sz="2000" b="1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en-US" altLang="en-US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8542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build="p"/>
    </p:bldLst>
  </p:timing>
</p:sld>
</file>

<file path=ppt/theme/theme1.xml><?xml version="1.0" encoding="utf-8"?>
<a:theme xmlns:a="http://schemas.openxmlformats.org/drawingml/2006/main" name="Default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2685</TotalTime>
  <Words>836</Words>
  <Application>Microsoft Office PowerPoint</Application>
  <PresentationFormat>Widescreen</PresentationFormat>
  <Paragraphs>115</Paragraphs>
  <Slides>15</Slides>
  <Notes>5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Wingdings</vt:lpstr>
      <vt:lpstr>Default Design</vt:lpstr>
      <vt:lpstr>PowerPoint Presentation</vt:lpstr>
      <vt:lpstr>GIỚI THIỆU</vt:lpstr>
      <vt:lpstr>Các hàm cơ bản </vt:lpstr>
      <vt:lpstr>Các hàm hiển thị giao diện </vt:lpstr>
      <vt:lpstr>PowerPoint Presentation</vt:lpstr>
      <vt:lpstr>Các hàm giải tự động</vt:lpstr>
      <vt:lpstr>Các hàm giải tự động</vt:lpstr>
      <vt:lpstr>PowerPoint Presentation</vt:lpstr>
      <vt:lpstr>SOLVE GAME</vt:lpstr>
      <vt:lpstr>PowerPoint Presentation</vt:lpstr>
      <vt:lpstr>PowerPoint Presentation</vt:lpstr>
      <vt:lpstr>PowerPoint Presentation</vt:lpstr>
      <vt:lpstr>PowerPoint Presentation</vt:lpstr>
      <vt:lpstr>ƯU ĐIỂM VÀ NHƯỢC ĐIỂM</vt:lpstr>
      <vt:lpstr>DEMO GAME</vt:lpstr>
    </vt:vector>
  </TitlesOfParts>
  <Company>CANTHO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LRC</dc:creator>
  <cp:lastModifiedBy>Microsoft account</cp:lastModifiedBy>
  <cp:revision>361</cp:revision>
  <dcterms:created xsi:type="dcterms:W3CDTF">2008-08-06T06:37:20Z</dcterms:created>
  <dcterms:modified xsi:type="dcterms:W3CDTF">2021-06-09T07:08:25Z</dcterms:modified>
</cp:coreProperties>
</file>

<file path=docProps/thumbnail.jpeg>
</file>